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8" r:id="rId4"/>
    <p:sldId id="259" r:id="rId5"/>
    <p:sldId id="260" r:id="rId6"/>
    <p:sldId id="263" r:id="rId7"/>
    <p:sldId id="261" r:id="rId8"/>
    <p:sldId id="262" r:id="rId9"/>
    <p:sldId id="266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FBF1"/>
    <a:srgbClr val="DEFCF9"/>
    <a:srgbClr val="0081C9"/>
    <a:srgbClr val="85CDFD"/>
    <a:srgbClr val="443C68"/>
    <a:srgbClr val="18122B"/>
    <a:srgbClr val="635985"/>
    <a:srgbClr val="DA5800"/>
    <a:srgbClr val="7D0092"/>
    <a:srgbClr val="86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3" autoAdjust="0"/>
    <p:restoredTop sz="94660"/>
  </p:normalViewPr>
  <p:slideViewPr>
    <p:cSldViewPr snapToGrid="0">
      <p:cViewPr>
        <p:scale>
          <a:sx n="66" d="100"/>
          <a:sy n="66" d="100"/>
        </p:scale>
        <p:origin x="1522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2BBB-2E4E-F7F1-ECB9-49E0CBCAE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0A52F-4B9E-EB07-F84C-385CA5E0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3620D-E8A1-C837-F3C3-929F502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0170D-5446-B16F-4DDF-BDE893DB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2915A-F201-235B-061B-BB14C4FA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03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8D91-9A85-D520-729B-83A50198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00FEF-77CB-7D18-3ED0-D1C1ACA65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A2F14-F7F7-5963-D4B8-D9D820A5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C6FC2-9D7A-F3B7-6F21-C50FF757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4264-4E3C-9C41-F3F7-085BD7AD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41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6B39EC-9AF4-2D84-D2F6-561148E29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5202-2EA5-0516-A9F7-F5F9CA95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9EC14-2E99-2208-85C9-89F252AA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280D-9DD6-A000-B9D9-CF96F56C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E19AA-AAA4-C83D-1E1C-9FF51A48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87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1C39A-79F2-403E-BCCD-765ABE432A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D508-961A-CDDC-F8A1-34AAC990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1069-9612-098D-5669-B35F6851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27D7-22EE-110A-670B-CAE74BBC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53E2-CE16-F31A-1D92-A5EBB15D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BB68-4965-B7EC-E8D4-62D1971B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15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CAB0-B49E-61B0-ED9C-583D0C16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14C4-BAEC-0040-4EB7-874F7BF4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3ED01-23F0-BA1B-98C4-DD2BF3BA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A7CA-13FE-D456-9B10-54AFBB04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B67D-D7C7-1BE1-5897-74F98183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5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0D8C-5B95-2E11-3CFF-93C2E7C2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7A9A-27E9-9D74-00F4-A6781E3AB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EE2E6-D879-EE55-BEB7-12F646F8A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7ED-AAE7-AB5B-0BF4-2468F6E9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8465D-2197-A075-FC56-C61EABC0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D4083-D094-BBE5-E8B4-336889A6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2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2C7C-4C8A-A7ED-273E-27491C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BD7F-3213-FBA5-5061-B63318BFA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72C29-A52B-08C7-CD87-AF619AB74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8E49D-7190-F015-130C-A1A7B88B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63851-60C9-38EA-D117-477DC774E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CB108-8EA5-BACC-87BF-9A396D02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4907D-32AA-79C7-249F-BE499F1E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4D21A-27B7-2E58-A6AE-3AFFA8FD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16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4C0F-FD27-AA60-0671-BFF4C8A2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443BC-75A2-8D1F-B55A-951AFD94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A25D6-C115-3987-258F-FACEA065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65069-2B52-F426-45D6-F645112E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86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D65A7-50C2-4513-B02D-3AB13061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54D2-40E5-AFF8-D98C-28D31B54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75B31-551A-B314-1A68-44C6EB35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17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E9EF-1B82-423C-5ADE-6E5DBE43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8D2A-CC8E-4260-69D7-95E8C523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B6739-4030-F374-DB3A-66CB1EC5E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7EBC5-AD65-FD1C-7056-8E8D332F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B7DC5-07DE-8073-9835-4B2FC08F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DD11-2307-9373-245C-AD1113E8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46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1A9B-58DE-B183-860A-F38CFC19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BB46-E822-CCC1-7CAB-A6E00AED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2575-CD61-70A3-4880-B34EE818E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A48-7C41-5132-719B-99DC999E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B50A9-98B0-65FA-7347-1E0F3DB0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DEE52-F3C6-36D6-D400-8FC952F0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42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B7C09-CD18-16DF-8E0B-6184D16C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7BE9F-1593-4047-ACD2-D3C9DAD5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AF9E-F7BE-F65D-7BCD-4F5F3F25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83D4B-0513-44EC-8C0D-F39DA4896BA1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DDFA5-3076-56E4-CF2A-8E95A262B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8044-4614-D9B4-D27F-51A87F62D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927C2-FB6D-4775-8CE4-E2505DA3D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47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C943978-89A1-49D6-B1A6-879A96038FF4}"/>
              </a:ext>
            </a:extLst>
          </p:cNvPr>
          <p:cNvGrpSpPr/>
          <p:nvPr/>
        </p:nvGrpSpPr>
        <p:grpSpPr>
          <a:xfrm>
            <a:off x="7403977" y="1644305"/>
            <a:ext cx="5832038" cy="2377683"/>
            <a:chOff x="7403977" y="1644305"/>
            <a:chExt cx="5832038" cy="237768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4A25F1-3B4C-4263-8AA0-CD688B4B1DA6}"/>
                </a:ext>
              </a:extLst>
            </p:cNvPr>
            <p:cNvSpPr txBox="1"/>
            <p:nvPr/>
          </p:nvSpPr>
          <p:spPr>
            <a:xfrm>
              <a:off x="7403977" y="1644305"/>
              <a:ext cx="454171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1500" b="1" spc="3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8B0C8D-9158-48A9-8582-28D6B083BE9F}"/>
                </a:ext>
              </a:extLst>
            </p:cNvPr>
            <p:cNvSpPr txBox="1"/>
            <p:nvPr/>
          </p:nvSpPr>
          <p:spPr>
            <a:xfrm>
              <a:off x="8011963" y="3375657"/>
              <a:ext cx="522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Investment tips and Financial Management</a:t>
              </a: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1BE9784-B2D5-4FB4-BC2E-96F819029701}"/>
              </a:ext>
            </a:extLst>
          </p:cNvPr>
          <p:cNvSpPr/>
          <p:nvPr/>
        </p:nvSpPr>
        <p:spPr>
          <a:xfrm rot="18900000">
            <a:off x="-1067138" y="-528236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7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8ADFC4-C5E4-B18C-02A2-CBB6B6C1ED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4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35E0C-8571-BCFD-0710-14603A78D5DE}"/>
              </a:ext>
            </a:extLst>
          </p:cNvPr>
          <p:cNvSpPr txBox="1"/>
          <p:nvPr/>
        </p:nvSpPr>
        <p:spPr>
          <a:xfrm>
            <a:off x="4222059" y="5146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u="sng" dirty="0">
                <a:solidFill>
                  <a:schemeClr val="bg1"/>
                </a:solidFill>
                <a:effectLst/>
                <a:latin typeface="clcicgqyw0002obe2xroteu2c"/>
              </a:rPr>
              <a:t>Features of INFIN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5CDE6-7F6B-3362-766B-F7471EC82A7D}"/>
              </a:ext>
            </a:extLst>
          </p:cNvPr>
          <p:cNvSpPr txBox="1"/>
          <p:nvPr/>
        </p:nvSpPr>
        <p:spPr>
          <a:xfrm>
            <a:off x="3287856" y="212231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lcicgqyw0002obe2xroteu2c"/>
              </a:rPr>
              <a:t>The app uses encryption technology to protect user data and ensures that all transactions are secure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C3A25-98FA-6BDA-34BC-22E9861D92E7}"/>
              </a:ext>
            </a:extLst>
          </p:cNvPr>
          <p:cNvSpPr txBox="1"/>
          <p:nvPr/>
        </p:nvSpPr>
        <p:spPr>
          <a:xfrm>
            <a:off x="3233195" y="3556655"/>
            <a:ext cx="6104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lcicgqyw0002obe2xroteu2c"/>
              </a:rPr>
              <a:t>The app also has a strict privacy policy that ensures user data is not shared with third parties</a:t>
            </a:r>
            <a:endParaRPr lang="en-US" sz="2200" b="0" i="0" dirty="0">
              <a:solidFill>
                <a:schemeClr val="bg1"/>
              </a:solidFill>
              <a:effectLst/>
              <a:latin typeface="clcicgqyw0002obe2xroteu2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C08A7-77F9-54AF-8D9C-6CB8DF1F171F}"/>
              </a:ext>
            </a:extLst>
          </p:cNvPr>
          <p:cNvSpPr txBox="1"/>
          <p:nvPr/>
        </p:nvSpPr>
        <p:spPr>
          <a:xfrm>
            <a:off x="3233195" y="4992966"/>
            <a:ext cx="5998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lcicgqyw0002obe2xroteu2c"/>
              </a:rPr>
              <a:t>The app also has a fraud detection system that monitors user activity and flags any suspicious activity for further investigation</a:t>
            </a:r>
            <a:endParaRPr lang="en-US" sz="2200" b="0" i="0" dirty="0">
              <a:solidFill>
                <a:schemeClr val="bg1"/>
              </a:solidFill>
              <a:effectLst/>
              <a:latin typeface="clcicgqyw0002obe2xroteu2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22CEF-FA2E-1485-F1A9-161430A61455}"/>
              </a:ext>
            </a:extLst>
          </p:cNvPr>
          <p:cNvSpPr txBox="1"/>
          <p:nvPr/>
        </p:nvSpPr>
        <p:spPr>
          <a:xfrm>
            <a:off x="3287856" y="1424669"/>
            <a:ext cx="650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Stock Predictions</a:t>
            </a:r>
          </a:p>
        </p:txBody>
      </p:sp>
    </p:spTree>
    <p:extLst>
      <p:ext uri="{BB962C8B-B14F-4D97-AF65-F5344CB8AC3E}">
        <p14:creationId xmlns:p14="http://schemas.microsoft.com/office/powerpoint/2010/main" val="3813884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2B50E-8D18-421B-5A55-1A227C5DD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19" b="59831"/>
          <a:stretch/>
        </p:blipFill>
        <p:spPr>
          <a:xfrm>
            <a:off x="2365214" y="821803"/>
            <a:ext cx="7461572" cy="47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3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EFCF9"/>
            </a:gs>
            <a:gs pos="38000">
              <a:srgbClr val="0081C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4D654FB-7939-1A9C-E767-7AFBE71BC856}"/>
              </a:ext>
            </a:extLst>
          </p:cNvPr>
          <p:cNvGrpSpPr>
            <a:grpSpLocks/>
          </p:cNvGrpSpPr>
          <p:nvPr/>
        </p:nvGrpSpPr>
        <p:grpSpPr>
          <a:xfrm>
            <a:off x="-2951851" y="256991"/>
            <a:ext cx="9992367" cy="9218309"/>
            <a:chOff x="-2823607" y="130245"/>
            <a:chExt cx="11419562" cy="10090497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 contrast="-1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E870F6-2E81-943B-7E2E-2DC2BF4CE18B}"/>
                </a:ext>
              </a:extLst>
            </p:cNvPr>
            <p:cNvSpPr/>
            <p:nvPr/>
          </p:nvSpPr>
          <p:spPr>
            <a:xfrm rot="19027095">
              <a:off x="-1636137" y="130245"/>
              <a:ext cx="5578997" cy="15559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63200-CD06-7418-8BC0-DE753207BA3C}"/>
                </a:ext>
              </a:extLst>
            </p:cNvPr>
            <p:cNvSpPr/>
            <p:nvPr/>
          </p:nvSpPr>
          <p:spPr>
            <a:xfrm rot="19027095">
              <a:off x="-2823607" y="1469309"/>
              <a:ext cx="9895456" cy="1435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D03C24-6CB8-8E29-A9CF-4CEDF4E14017}"/>
                </a:ext>
              </a:extLst>
            </p:cNvPr>
            <p:cNvSpPr/>
            <p:nvPr/>
          </p:nvSpPr>
          <p:spPr>
            <a:xfrm rot="2811760">
              <a:off x="-847964" y="6713612"/>
              <a:ext cx="5578998" cy="1435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2ED786-1201-793F-0352-A0C9E779F1D3}"/>
                </a:ext>
              </a:extLst>
            </p:cNvPr>
            <p:cNvSpPr/>
            <p:nvPr/>
          </p:nvSpPr>
          <p:spPr>
            <a:xfrm rot="2811760">
              <a:off x="374325" y="5691617"/>
              <a:ext cx="5578998" cy="1435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FEAA1C-50D2-D5FF-45BC-AE996232CA11}"/>
                </a:ext>
              </a:extLst>
            </p:cNvPr>
            <p:cNvSpPr/>
            <p:nvPr/>
          </p:nvSpPr>
          <p:spPr>
            <a:xfrm rot="2811760">
              <a:off x="1629955" y="4750885"/>
              <a:ext cx="5578998" cy="1435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ADB14-1388-DA1F-6813-2395BF5C971F}"/>
                </a:ext>
              </a:extLst>
            </p:cNvPr>
            <p:cNvSpPr/>
            <p:nvPr/>
          </p:nvSpPr>
          <p:spPr>
            <a:xfrm rot="19027095">
              <a:off x="-2674872" y="2841677"/>
              <a:ext cx="11270827" cy="1435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5394F3-D1E6-091C-9267-AF8B5121CA5B}"/>
              </a:ext>
            </a:extLst>
          </p:cNvPr>
          <p:cNvSpPr txBox="1"/>
          <p:nvPr/>
        </p:nvSpPr>
        <p:spPr>
          <a:xfrm>
            <a:off x="4001725" y="2735479"/>
            <a:ext cx="433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</a:t>
            </a:r>
          </a:p>
          <a:p>
            <a:r>
              <a:rPr lang="en-IN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</a:t>
            </a:r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A7FD6D-FB30-3434-7CB0-1B8E1EAA1C71}"/>
              </a:ext>
            </a:extLst>
          </p:cNvPr>
          <p:cNvSpPr/>
          <p:nvPr/>
        </p:nvSpPr>
        <p:spPr>
          <a:xfrm>
            <a:off x="6678135" y="776539"/>
            <a:ext cx="4979748" cy="1580665"/>
          </a:xfrm>
          <a:prstGeom prst="roundRect">
            <a:avLst/>
          </a:prstGeom>
          <a:ln>
            <a:solidFill>
              <a:schemeClr val="tx1"/>
            </a:solidFill>
          </a:ln>
          <a:effectLst>
            <a:innerShdw blurRad="5207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HANUMANTH</a:t>
            </a:r>
          </a:p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RA2111003010823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0787041-BCCF-E61A-C6CE-E5AC616CBB70}"/>
              </a:ext>
            </a:extLst>
          </p:cNvPr>
          <p:cNvSpPr/>
          <p:nvPr/>
        </p:nvSpPr>
        <p:spPr>
          <a:xfrm>
            <a:off x="6685368" y="2599324"/>
            <a:ext cx="4979748" cy="1580665"/>
          </a:xfrm>
          <a:prstGeom prst="roundRect">
            <a:avLst/>
          </a:prstGeom>
          <a:ln>
            <a:solidFill>
              <a:schemeClr val="tx1"/>
            </a:solidFill>
          </a:ln>
          <a:effectLst>
            <a:innerShdw blurRad="5207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Manikanta</a:t>
            </a:r>
          </a:p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RA2111003010745</a:t>
            </a:r>
          </a:p>
        </p:txBody>
      </p:sp>
      <p:sp useBgFill="1"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8AB29B22-DE2D-D251-7E4A-0827740FDFFC}"/>
              </a:ext>
            </a:extLst>
          </p:cNvPr>
          <p:cNvSpPr/>
          <p:nvPr/>
        </p:nvSpPr>
        <p:spPr>
          <a:xfrm>
            <a:off x="6685368" y="4558264"/>
            <a:ext cx="4979748" cy="1580665"/>
          </a:xfrm>
          <a:prstGeom prst="roundRect">
            <a:avLst/>
          </a:prstGeom>
          <a:ln>
            <a:solidFill>
              <a:schemeClr val="tx1"/>
            </a:solidFill>
          </a:ln>
          <a:effectLst>
            <a:innerShdw blurRad="5207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Lohith</a:t>
            </a: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 Reddy</a:t>
            </a:r>
          </a:p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RA2111003010846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29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31" grpId="0" animBg="1"/>
      <p:bldP spid="20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FCF9"/>
            </a:gs>
            <a:gs pos="38000">
              <a:srgbClr val="0081C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77A6BB96-E21E-8BEA-DE6C-5549D122482A}"/>
              </a:ext>
            </a:extLst>
          </p:cNvPr>
          <p:cNvSpPr/>
          <p:nvPr/>
        </p:nvSpPr>
        <p:spPr>
          <a:xfrm>
            <a:off x="3592655" y="611635"/>
            <a:ext cx="5006688" cy="1452129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innerShdw blurRad="9652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atin typeface="Bebas Neue" panose="020B0604020202020204" pitchFamily="34" charset="0"/>
              </a:rPr>
              <a:t>Problem</a:t>
            </a:r>
            <a:r>
              <a:rPr lang="en-IN" sz="4800" b="1" i="1" dirty="0">
                <a:latin typeface="Bebas Neue" panose="020B0604020202020204" pitchFamily="34" charset="0"/>
              </a:rPr>
              <a:t> </a:t>
            </a:r>
            <a:r>
              <a:rPr lang="en-IN" sz="4800" dirty="0">
                <a:latin typeface="Bebas Neue" panose="020B0604020202020204" pitchFamily="34" charset="0"/>
              </a:rPr>
              <a:t>statement</a:t>
            </a:r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5453FD-D7A6-B7BE-802D-9AB01D732E7C}"/>
              </a:ext>
            </a:extLst>
          </p:cNvPr>
          <p:cNvSpPr/>
          <p:nvPr/>
        </p:nvSpPr>
        <p:spPr>
          <a:xfrm>
            <a:off x="2187285" y="2810221"/>
            <a:ext cx="7817428" cy="2260023"/>
          </a:xfrm>
          <a:prstGeom prst="roundRect">
            <a:avLst>
              <a:gd name="adj" fmla="val 17589"/>
            </a:avLst>
          </a:prstGeom>
          <a:ln>
            <a:solidFill>
              <a:schemeClr val="tx1"/>
            </a:solidFill>
          </a:ln>
          <a:effectLst>
            <a:innerShdw blurRad="9652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>
                <a:solidFill>
                  <a:schemeClr val="bg1"/>
                </a:solidFill>
                <a:effectLst/>
                <a:latin typeface="Lucida Sans" panose="020B0602030504020204" pitchFamily="34" charset="0"/>
                <a:ea typeface="MS Gothic" panose="020B0609070205080204" pitchFamily="49" charset="-128"/>
              </a:rPr>
              <a:t>	Many people struggle to manage their finances effectively, resulting in debt, missed payments, and a lack of savings. Existing budgeting and financial management apps may not meet the needs of all users, and may lack certain features and functionalities that users require.</a:t>
            </a:r>
            <a:endParaRPr lang="en-IN" b="1" dirty="0">
              <a:solidFill>
                <a:schemeClr val="bg1"/>
              </a:solidFill>
              <a:latin typeface="Lucida Sans" panose="020B0602030504020204" pitchFamily="34" charset="0"/>
              <a:ea typeface="MS Gothic" panose="020B0609070205080204" pitchFamily="49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3F3D98-1DA5-B1DD-6762-C10AB5231318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6095999" y="2063764"/>
            <a:ext cx="0" cy="7464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91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1">
                <a:lumMod val="75000"/>
              </a:schemeClr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>
            <a:extLst>
              <a:ext uri="{FF2B5EF4-FFF2-40B4-BE49-F238E27FC236}">
                <a16:creationId xmlns:a16="http://schemas.microsoft.com/office/drawing/2014/main" id="{887B2932-4976-D69F-B6BE-10B72176275D}"/>
              </a:ext>
            </a:extLst>
          </p:cNvPr>
          <p:cNvSpPr txBox="1"/>
          <p:nvPr/>
        </p:nvSpPr>
        <p:spPr>
          <a:xfrm>
            <a:off x="0" y="2864426"/>
            <a:ext cx="100584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Develop a comprehensive budgeting and financial management app that meets the needs of a diverse range of users.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Provide a user-friendly interface that allows users to easily track their expenses, manage their investments, and set savings goals.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Incorporate machine learning models to predict spending patterns and provide personalized recommendations for budgeting and saving.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Ensure data security and privacy by complying with relevant regulations and standards.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Develop a monetization strategy that allows the app to generate revenue while maintaining user trust and satisfaction.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Promote the app effectively to reach a large user base and achieve high adoption rates.</a:t>
            </a: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29060190-AC91-5D1B-5D79-9BEF0A7377BB}"/>
              </a:ext>
            </a:extLst>
          </p:cNvPr>
          <p:cNvSpPr/>
          <p:nvPr/>
        </p:nvSpPr>
        <p:spPr>
          <a:xfrm>
            <a:off x="218210" y="301336"/>
            <a:ext cx="3429000" cy="1205345"/>
          </a:xfrm>
          <a:prstGeom prst="roundRect">
            <a:avLst>
              <a:gd name="adj" fmla="val 44827"/>
            </a:avLst>
          </a:prstGeom>
          <a:ln>
            <a:solidFill>
              <a:schemeClr val="tx1"/>
            </a:solidFill>
          </a:ln>
          <a:effectLst>
            <a:innerShdw blurRad="12700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ebas Neue" panose="020B0606020202050201" pitchFamily="34" charset="0"/>
              </a:rPr>
              <a:t>OBJECTIVES</a:t>
            </a:r>
            <a:endParaRPr lang="en-IN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 useBgFill="1"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978CF00-94E9-D917-C651-326AB268FD50}"/>
              </a:ext>
            </a:extLst>
          </p:cNvPr>
          <p:cNvSpPr/>
          <p:nvPr/>
        </p:nvSpPr>
        <p:spPr>
          <a:xfrm>
            <a:off x="3818659" y="1282937"/>
            <a:ext cx="7931729" cy="768928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chemeClr val="tx1"/>
            </a:solidFill>
          </a:ln>
          <a:effectLst>
            <a:innerShdw blurRad="1003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Develop a comprehensive budgeting and financial management app that meets the needs of a diverse range of users.</a:t>
            </a:r>
          </a:p>
        </p:txBody>
      </p:sp>
      <p:sp useBgFill="1"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66777AF-0125-088D-EDA6-4D6554CF6259}"/>
              </a:ext>
            </a:extLst>
          </p:cNvPr>
          <p:cNvSpPr/>
          <p:nvPr/>
        </p:nvSpPr>
        <p:spPr>
          <a:xfrm>
            <a:off x="3803070" y="2380902"/>
            <a:ext cx="7942121" cy="768928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chemeClr val="tx1"/>
            </a:solidFill>
          </a:ln>
          <a:effectLst>
            <a:innerShdw blurRad="1003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Provide a user-friendly interface that allows users to easily track their expenses, manage their investments, and set savings goals.</a:t>
            </a:r>
          </a:p>
        </p:txBody>
      </p:sp>
      <p:sp useBgFill="1"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0FA96D25-4A58-3D13-44B7-BD802D2FDC23}"/>
              </a:ext>
            </a:extLst>
          </p:cNvPr>
          <p:cNvSpPr/>
          <p:nvPr/>
        </p:nvSpPr>
        <p:spPr>
          <a:xfrm>
            <a:off x="3829052" y="5767649"/>
            <a:ext cx="7947318" cy="768928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chemeClr val="tx1"/>
            </a:solidFill>
          </a:ln>
          <a:effectLst>
            <a:innerShdw blurRad="1003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Promote the app effectively to reach a large user base and achieve high adoption rates.</a:t>
            </a:r>
          </a:p>
          <a:p>
            <a:pPr algn="ctr"/>
            <a:endParaRPr lang="en-IN" dirty="0"/>
          </a:p>
        </p:txBody>
      </p:sp>
      <p:sp useBgFill="1"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CC58191-6E55-1DD1-1D7C-16871F5927DE}"/>
              </a:ext>
            </a:extLst>
          </p:cNvPr>
          <p:cNvSpPr/>
          <p:nvPr/>
        </p:nvSpPr>
        <p:spPr>
          <a:xfrm>
            <a:off x="3808267" y="3525293"/>
            <a:ext cx="7942121" cy="768928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chemeClr val="tx1"/>
            </a:solidFill>
          </a:ln>
          <a:effectLst>
            <a:innerShdw blurRad="1003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Incorporate machine learning models to predict spending patterns and provide personalized recommendations for budgeting and saving.</a:t>
            </a:r>
          </a:p>
        </p:txBody>
      </p:sp>
      <p:sp useBgFill="1"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532E192D-C4C1-6A23-3BF8-9FB4C3FBB260}"/>
              </a:ext>
            </a:extLst>
          </p:cNvPr>
          <p:cNvSpPr/>
          <p:nvPr/>
        </p:nvSpPr>
        <p:spPr>
          <a:xfrm>
            <a:off x="3818660" y="4623258"/>
            <a:ext cx="7942121" cy="768928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chemeClr val="tx1"/>
            </a:solidFill>
          </a:ln>
          <a:effectLst>
            <a:innerShdw blurRad="1003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Ensure data security and privacy by complying with relevant regulations and standards.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7D3975F-815A-79D5-3502-C80ED6BF6499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rot="16200000" flipH="1">
            <a:off x="558165" y="2881226"/>
            <a:ext cx="4645432" cy="189634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BB5EBEB-9167-BDF8-A7C7-3D6883E022FE}"/>
              </a:ext>
            </a:extLst>
          </p:cNvPr>
          <p:cNvCxnSpPr>
            <a:cxnSpLocks/>
            <a:stCxn id="3" idx="2"/>
            <a:endCxn id="9" idx="2"/>
          </p:cNvCxnSpPr>
          <p:nvPr/>
        </p:nvCxnSpPr>
        <p:spPr>
          <a:xfrm rot="16200000" flipH="1">
            <a:off x="1125165" y="2314226"/>
            <a:ext cx="3501041" cy="188595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5E99360-9DAF-61BF-E3B3-2DA2829D859F}"/>
              </a:ext>
            </a:extLst>
          </p:cNvPr>
          <p:cNvCxnSpPr>
            <a:cxnSpLocks/>
            <a:stCxn id="3" idx="2"/>
            <a:endCxn id="8" idx="2"/>
          </p:cNvCxnSpPr>
          <p:nvPr/>
        </p:nvCxnSpPr>
        <p:spPr>
          <a:xfrm rot="16200000" flipH="1">
            <a:off x="1668950" y="1770440"/>
            <a:ext cx="2403076" cy="18755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D6BBFAF-FB6C-FA3F-FDBA-A74FC149AE1D}"/>
              </a:ext>
            </a:extLst>
          </p:cNvPr>
          <p:cNvCxnSpPr>
            <a:cxnSpLocks/>
            <a:stCxn id="3" idx="2"/>
            <a:endCxn id="5" idx="2"/>
          </p:cNvCxnSpPr>
          <p:nvPr/>
        </p:nvCxnSpPr>
        <p:spPr>
          <a:xfrm rot="16200000" flipH="1">
            <a:off x="2238548" y="1200843"/>
            <a:ext cx="1258685" cy="187036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811455A-DB56-7FBC-66FB-0C359E1723C7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16200000" flipH="1">
            <a:off x="2795324" y="644066"/>
            <a:ext cx="160720" cy="188594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3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rgbClr val="250EA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10EB67-FB73-5255-3B27-F0043DA459DC}"/>
              </a:ext>
            </a:extLst>
          </p:cNvPr>
          <p:cNvSpPr/>
          <p:nvPr/>
        </p:nvSpPr>
        <p:spPr>
          <a:xfrm>
            <a:off x="1631373" y="1455184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News integration</a:t>
            </a:r>
          </a:p>
        </p:txBody>
      </p:sp>
      <p:sp useBgFill="1">
        <p:nvSpPr>
          <p:cNvPr id="23" name="Oval 22">
            <a:extLst>
              <a:ext uri="{FF2B5EF4-FFF2-40B4-BE49-F238E27FC236}">
                <a16:creationId xmlns:a16="http://schemas.microsoft.com/office/drawing/2014/main" id="{2A048801-9D92-5827-EEF0-24C0BCE632BC}"/>
              </a:ext>
            </a:extLst>
          </p:cNvPr>
          <p:cNvSpPr/>
          <p:nvPr/>
        </p:nvSpPr>
        <p:spPr>
          <a:xfrm>
            <a:off x="4376009" y="2025688"/>
            <a:ext cx="2924817" cy="2806625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STANDOUT FEATURES</a:t>
            </a:r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D1F8-4031-C2D9-C495-790271CE2D84}"/>
              </a:ext>
            </a:extLst>
          </p:cNvPr>
          <p:cNvSpPr/>
          <p:nvPr/>
        </p:nvSpPr>
        <p:spPr>
          <a:xfrm>
            <a:off x="4610405" y="430967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Alerts and Notifications</a:t>
            </a:r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1570E7-450F-3DCA-2012-B10EF18C0803}"/>
              </a:ext>
            </a:extLst>
          </p:cNvPr>
          <p:cNvSpPr/>
          <p:nvPr/>
        </p:nvSpPr>
        <p:spPr>
          <a:xfrm>
            <a:off x="7874844" y="3389108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Management and investing</a:t>
            </a:r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FFB15F-04B0-A38C-7CCF-2B2F1BBB9DE2}"/>
              </a:ext>
            </a:extLst>
          </p:cNvPr>
          <p:cNvSpPr/>
          <p:nvPr/>
        </p:nvSpPr>
        <p:spPr>
          <a:xfrm>
            <a:off x="3147997" y="5370758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visualization</a:t>
            </a:r>
          </a:p>
        </p:txBody>
      </p:sp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7840DE-8D57-2A6A-34E8-E04639782F11}"/>
              </a:ext>
            </a:extLst>
          </p:cNvPr>
          <p:cNvSpPr/>
          <p:nvPr/>
        </p:nvSpPr>
        <p:spPr>
          <a:xfrm>
            <a:off x="1132608" y="3529955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personalization</a:t>
            </a:r>
          </a:p>
        </p:txBody>
      </p:sp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854E30A-6C87-6801-8777-788DF9ECE101}"/>
              </a:ext>
            </a:extLst>
          </p:cNvPr>
          <p:cNvSpPr/>
          <p:nvPr/>
        </p:nvSpPr>
        <p:spPr>
          <a:xfrm>
            <a:off x="6072814" y="5380193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Real time data</a:t>
            </a:r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AA34457-B07A-BEFD-9D4C-A7B739C1E36D}"/>
              </a:ext>
            </a:extLst>
          </p:cNvPr>
          <p:cNvSpPr/>
          <p:nvPr/>
        </p:nvSpPr>
        <p:spPr>
          <a:xfrm>
            <a:off x="7635053" y="1460783"/>
            <a:ext cx="2456023" cy="1024217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Automatic analysis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9FAEC3-B5B8-6AB1-B70E-80CCAFB167F4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H="1" flipV="1">
            <a:off x="5838417" y="1455184"/>
            <a:ext cx="1" cy="57050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0D45A1-BD81-A0AD-EAC7-45E8314E740F}"/>
              </a:ext>
            </a:extLst>
          </p:cNvPr>
          <p:cNvCxnSpPr>
            <a:cxnSpLocks/>
            <a:stCxn id="23" idx="2"/>
            <a:endCxn id="27" idx="3"/>
          </p:cNvCxnSpPr>
          <p:nvPr/>
        </p:nvCxnSpPr>
        <p:spPr>
          <a:xfrm flipH="1">
            <a:off x="3588631" y="3429001"/>
            <a:ext cx="787378" cy="6130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83CA33-361F-C731-6A45-AB5181994A47}"/>
              </a:ext>
            </a:extLst>
          </p:cNvPr>
          <p:cNvCxnSpPr>
            <a:cxnSpLocks/>
            <a:stCxn id="23" idx="7"/>
            <a:endCxn id="29" idx="1"/>
          </p:cNvCxnSpPr>
          <p:nvPr/>
        </p:nvCxnSpPr>
        <p:spPr>
          <a:xfrm flipV="1">
            <a:off x="6872496" y="1972892"/>
            <a:ext cx="762557" cy="46381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FA4F3CE-2963-9375-A8D4-5A202D7335E9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7300826" y="3429001"/>
            <a:ext cx="574018" cy="47221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2120FB-075D-9CAF-6831-BC2B3D4CA086}"/>
              </a:ext>
            </a:extLst>
          </p:cNvPr>
          <p:cNvCxnSpPr>
            <a:cxnSpLocks/>
            <a:stCxn id="26" idx="0"/>
            <a:endCxn id="23" idx="3"/>
          </p:cNvCxnSpPr>
          <p:nvPr/>
        </p:nvCxnSpPr>
        <p:spPr>
          <a:xfrm flipV="1">
            <a:off x="4376009" y="4421292"/>
            <a:ext cx="428330" cy="94946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70722C-A10F-F45F-6492-F6D830F088BC}"/>
              </a:ext>
            </a:extLst>
          </p:cNvPr>
          <p:cNvCxnSpPr>
            <a:cxnSpLocks/>
            <a:stCxn id="28" idx="0"/>
            <a:endCxn id="23" idx="5"/>
          </p:cNvCxnSpPr>
          <p:nvPr/>
        </p:nvCxnSpPr>
        <p:spPr>
          <a:xfrm flipH="1" flipV="1">
            <a:off x="6872496" y="4421292"/>
            <a:ext cx="428330" cy="95890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A3E1EB9-3C75-A029-E04A-F8AC0523590E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H="1" flipV="1">
            <a:off x="4087396" y="1967293"/>
            <a:ext cx="716943" cy="46941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5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A5800"/>
            </a:gs>
            <a:gs pos="82000">
              <a:srgbClr val="AB2B4A"/>
            </a:gs>
            <a:gs pos="0">
              <a:srgbClr val="7D0092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29B4CA18-0EE7-D722-C871-17BD5BE8DDE6}"/>
              </a:ext>
            </a:extLst>
          </p:cNvPr>
          <p:cNvSpPr/>
          <p:nvPr/>
        </p:nvSpPr>
        <p:spPr>
          <a:xfrm>
            <a:off x="338328" y="257557"/>
            <a:ext cx="2916936" cy="1042416"/>
          </a:xfrm>
          <a:prstGeom prst="roundRect">
            <a:avLst>
              <a:gd name="adj" fmla="val 21053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5FFBF1"/>
                </a:solidFill>
              </a:rPr>
              <a:t>Tech Stack</a:t>
            </a: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F374BDC9-52F3-5272-99E3-60F21C5ED032}"/>
              </a:ext>
            </a:extLst>
          </p:cNvPr>
          <p:cNvSpPr/>
          <p:nvPr/>
        </p:nvSpPr>
        <p:spPr>
          <a:xfrm>
            <a:off x="3557016" y="1385317"/>
            <a:ext cx="2916936" cy="1149096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63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rgbClr val="A1FDF6"/>
                </a:solidFill>
              </a:rPr>
              <a:t>Front-End</a:t>
            </a:r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1F4EA0FD-BDB4-09DF-F3AC-69B283CF8EBE}"/>
              </a:ext>
            </a:extLst>
          </p:cNvPr>
          <p:cNvSpPr/>
          <p:nvPr/>
        </p:nvSpPr>
        <p:spPr>
          <a:xfrm>
            <a:off x="3557016" y="5175503"/>
            <a:ext cx="2916936" cy="1149096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Stock Predictions</a:t>
            </a:r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3674B6B2-3720-3AE1-3A55-A23AF66E8504}"/>
              </a:ext>
            </a:extLst>
          </p:cNvPr>
          <p:cNvSpPr/>
          <p:nvPr/>
        </p:nvSpPr>
        <p:spPr>
          <a:xfrm>
            <a:off x="8113776" y="672085"/>
            <a:ext cx="2916936" cy="627888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ReactJS</a:t>
            </a:r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B1F514-8DA1-7D89-B1E7-809EE1CCBE3A}"/>
              </a:ext>
            </a:extLst>
          </p:cNvPr>
          <p:cNvSpPr/>
          <p:nvPr/>
        </p:nvSpPr>
        <p:spPr>
          <a:xfrm>
            <a:off x="8113776" y="1645921"/>
            <a:ext cx="2916936" cy="627888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HTML</a:t>
            </a:r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48F09B-A11F-33F1-D58E-04839898B4FE}"/>
              </a:ext>
            </a:extLst>
          </p:cNvPr>
          <p:cNvSpPr/>
          <p:nvPr/>
        </p:nvSpPr>
        <p:spPr>
          <a:xfrm>
            <a:off x="8113776" y="2619757"/>
            <a:ext cx="2916936" cy="627888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CSS</a:t>
            </a:r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33FF59-BA43-BB6B-B097-11FBA579EC50}"/>
              </a:ext>
            </a:extLst>
          </p:cNvPr>
          <p:cNvSpPr/>
          <p:nvPr/>
        </p:nvSpPr>
        <p:spPr>
          <a:xfrm>
            <a:off x="8113776" y="3870960"/>
            <a:ext cx="2916936" cy="627888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MySQL</a:t>
            </a:r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B389E9-7159-5315-79B9-13FC282846D2}"/>
              </a:ext>
            </a:extLst>
          </p:cNvPr>
          <p:cNvSpPr/>
          <p:nvPr/>
        </p:nvSpPr>
        <p:spPr>
          <a:xfrm>
            <a:off x="3557016" y="3610356"/>
            <a:ext cx="2916936" cy="1149096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Data Base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95B08FD-302C-5938-2D7E-323BE821D9A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473952" y="986029"/>
            <a:ext cx="1639824" cy="973836"/>
          </a:xfrm>
          <a:prstGeom prst="bentConnector3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91D9C3D-F059-6FF3-0610-51EB813EF7A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6473952" y="1959865"/>
            <a:ext cx="1639824" cy="973836"/>
          </a:xfrm>
          <a:prstGeom prst="bentConnector3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9D5F61-442F-A383-DFE4-ED8019C399B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473952" y="1959865"/>
            <a:ext cx="1639824" cy="12700"/>
          </a:xfrm>
          <a:prstGeom prst="bentConnector3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FB50B85-7B65-3E4D-8933-DF3BD3164D22}"/>
              </a:ext>
            </a:extLst>
          </p:cNvPr>
          <p:cNvSpPr/>
          <p:nvPr/>
        </p:nvSpPr>
        <p:spPr>
          <a:xfrm>
            <a:off x="8113776" y="4812793"/>
            <a:ext cx="2916936" cy="1829560"/>
          </a:xfrm>
          <a:prstGeom prst="roundRect">
            <a:avLst>
              <a:gd name="adj" fmla="val 21930"/>
            </a:avLst>
          </a:prstGeom>
          <a:ln w="25400">
            <a:solidFill>
              <a:srgbClr val="5FFBF1"/>
            </a:solidFill>
          </a:ln>
          <a:effectLst>
            <a:innerShdw blurRad="558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A1FDF6"/>
                </a:solidFill>
              </a:rPr>
              <a:t>Machine Learning and Deep learning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97178E-28D8-0188-7AFD-289DA3CEA389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6473952" y="4184904"/>
            <a:ext cx="1639824" cy="0"/>
          </a:xfrm>
          <a:prstGeom prst="straightConnector1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639497-85FA-F4E3-C224-3A2E3404C7A4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 flipV="1">
            <a:off x="6473952" y="5727573"/>
            <a:ext cx="1639824" cy="22478"/>
          </a:xfrm>
          <a:prstGeom prst="straightConnector1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4A1BDC3-F03E-4E86-FC50-A0AFD3B9118D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16200000" flipH="1">
            <a:off x="2346960" y="749809"/>
            <a:ext cx="659892" cy="1760220"/>
          </a:xfrm>
          <a:prstGeom prst="bentConnector2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6E334E5-A811-50A7-BCC5-7837EC0689A6}"/>
              </a:ext>
            </a:extLst>
          </p:cNvPr>
          <p:cNvCxnSpPr>
            <a:cxnSpLocks/>
            <a:stCxn id="2" idx="2"/>
            <a:endCxn id="8" idx="1"/>
          </p:cNvCxnSpPr>
          <p:nvPr/>
        </p:nvCxnSpPr>
        <p:spPr>
          <a:xfrm rot="16200000" flipH="1">
            <a:off x="451867" y="2644902"/>
            <a:ext cx="4450078" cy="1760220"/>
          </a:xfrm>
          <a:prstGeom prst="bentConnector2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B12F6AA-4BC7-9A18-789A-3F36A9191D8E}"/>
              </a:ext>
            </a:extLst>
          </p:cNvPr>
          <p:cNvCxnSpPr>
            <a:cxnSpLocks/>
            <a:stCxn id="2" idx="2"/>
            <a:endCxn id="13" idx="1"/>
          </p:cNvCxnSpPr>
          <p:nvPr/>
        </p:nvCxnSpPr>
        <p:spPr>
          <a:xfrm rot="16200000" flipH="1">
            <a:off x="1234441" y="1862328"/>
            <a:ext cx="2884931" cy="1760220"/>
          </a:xfrm>
          <a:prstGeom prst="bentConnector2">
            <a:avLst/>
          </a:prstGeom>
          <a:ln w="31750">
            <a:solidFill>
              <a:srgbClr val="A1FDF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7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A3636"/>
            </a:gs>
            <a:gs pos="80000">
              <a:srgbClr val="99336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Head with gears" hidden="1">
            <a:extLst>
              <a:ext uri="{FF2B5EF4-FFF2-40B4-BE49-F238E27FC236}">
                <a16:creationId xmlns:a16="http://schemas.microsoft.com/office/drawing/2014/main" id="{91D683DC-C4E2-0FCD-3757-2130E02E8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3782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Questions" hidden="1">
            <a:extLst>
              <a:ext uri="{FF2B5EF4-FFF2-40B4-BE49-F238E27FC236}">
                <a16:creationId xmlns:a16="http://schemas.microsoft.com/office/drawing/2014/main" id="{FA90AF9A-1EB3-A93C-67A3-F01E63168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228" y="2867890"/>
            <a:ext cx="914400" cy="914400"/>
          </a:xfrm>
          <a:prstGeom prst="rect">
            <a:avLst/>
          </a:prstGeom>
        </p:spPr>
      </p:pic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9F7243CD-48D7-80A9-8DBA-390E21CABEDC}"/>
              </a:ext>
            </a:extLst>
          </p:cNvPr>
          <p:cNvSpPr/>
          <p:nvPr/>
        </p:nvSpPr>
        <p:spPr>
          <a:xfrm>
            <a:off x="44111" y="2862580"/>
            <a:ext cx="975360" cy="97536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241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8490FDFB-42DB-5A72-AFF0-B25AC28AC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751" y="2992120"/>
            <a:ext cx="640080" cy="640080"/>
          </a:xfrm>
          <a:prstGeom prst="rect">
            <a:avLst/>
          </a:prstGeom>
        </p:spPr>
      </p:pic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FF27E7-012A-C111-BE22-31905071BA85}"/>
              </a:ext>
            </a:extLst>
          </p:cNvPr>
          <p:cNvSpPr/>
          <p:nvPr/>
        </p:nvSpPr>
        <p:spPr>
          <a:xfrm>
            <a:off x="1349031" y="2862580"/>
            <a:ext cx="1379220" cy="97536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Expenses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9E22E6-D3B0-065E-23DD-5F615A5C89D6}"/>
              </a:ext>
            </a:extLst>
          </p:cNvPr>
          <p:cNvSpPr/>
          <p:nvPr/>
        </p:nvSpPr>
        <p:spPr>
          <a:xfrm>
            <a:off x="5255255" y="2635250"/>
            <a:ext cx="1620530" cy="1430020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Manually entering the expenses</a:t>
            </a:r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81F45E-DDDC-5756-6805-A09EE0BB32A6}"/>
              </a:ext>
            </a:extLst>
          </p:cNvPr>
          <p:cNvSpPr/>
          <p:nvPr/>
        </p:nvSpPr>
        <p:spPr>
          <a:xfrm>
            <a:off x="7385045" y="2862580"/>
            <a:ext cx="1648467" cy="97536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Investing</a:t>
            </a:r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3D317E-4483-1CAE-E017-B3BB3754F978}"/>
              </a:ext>
            </a:extLst>
          </p:cNvPr>
          <p:cNvSpPr/>
          <p:nvPr/>
        </p:nvSpPr>
        <p:spPr>
          <a:xfrm>
            <a:off x="3103870" y="2862582"/>
            <a:ext cx="1739903" cy="97535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Financial management</a:t>
            </a:r>
          </a:p>
        </p:txBody>
      </p:sp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483443-3CE4-D6BA-3F72-DF23461BF279}"/>
              </a:ext>
            </a:extLst>
          </p:cNvPr>
          <p:cNvSpPr/>
          <p:nvPr/>
        </p:nvSpPr>
        <p:spPr>
          <a:xfrm>
            <a:off x="5204455" y="4611369"/>
            <a:ext cx="1620530" cy="1430020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Manually checking expenses</a:t>
            </a:r>
          </a:p>
        </p:txBody>
      </p:sp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491C423-5E2A-9081-6910-C857599D056C}"/>
              </a:ext>
            </a:extLst>
          </p:cNvPr>
          <p:cNvSpPr/>
          <p:nvPr/>
        </p:nvSpPr>
        <p:spPr>
          <a:xfrm>
            <a:off x="5204455" y="831849"/>
            <a:ext cx="1620530" cy="1430020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Calculating savings</a:t>
            </a:r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176CDA-376C-E4BC-BC98-0F23FABBAF5F}"/>
              </a:ext>
            </a:extLst>
          </p:cNvPr>
          <p:cNvSpPr/>
          <p:nvPr/>
        </p:nvSpPr>
        <p:spPr>
          <a:xfrm>
            <a:off x="9776452" y="119382"/>
            <a:ext cx="1856745" cy="1024574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 expert advice</a:t>
            </a:r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92E8FA-6CAA-9C7D-F731-2B35247C7B6C}"/>
              </a:ext>
            </a:extLst>
          </p:cNvPr>
          <p:cNvSpPr/>
          <p:nvPr/>
        </p:nvSpPr>
        <p:spPr>
          <a:xfrm>
            <a:off x="9776452" y="2921952"/>
            <a:ext cx="1856743" cy="1024574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 checking news</a:t>
            </a:r>
          </a:p>
        </p:txBody>
      </p: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68DD27-A37D-4DDF-DD66-63BB6F4D6F00}"/>
              </a:ext>
            </a:extLst>
          </p:cNvPr>
          <p:cNvSpPr/>
          <p:nvPr/>
        </p:nvSpPr>
        <p:spPr>
          <a:xfrm>
            <a:off x="9776452" y="1525905"/>
            <a:ext cx="1856744" cy="1024574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Manually checking the stocks trends</a:t>
            </a:r>
          </a:p>
        </p:txBody>
      </p:sp>
      <p:sp useBgFill="1"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8A3E18-6C79-4C05-D29B-8D7B46226587}"/>
              </a:ext>
            </a:extLst>
          </p:cNvPr>
          <p:cNvSpPr/>
          <p:nvPr/>
        </p:nvSpPr>
        <p:spPr>
          <a:xfrm>
            <a:off x="9776452" y="4317998"/>
            <a:ext cx="1856742" cy="1024574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 real time data</a:t>
            </a:r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7235A6-5246-68B4-AFB1-73295104D3CF}"/>
              </a:ext>
            </a:extLst>
          </p:cNvPr>
          <p:cNvSpPr/>
          <p:nvPr/>
        </p:nvSpPr>
        <p:spPr>
          <a:xfrm>
            <a:off x="9776452" y="5714044"/>
            <a:ext cx="1856742" cy="1024574"/>
          </a:xfrm>
          <a:prstGeom prst="roundRect">
            <a:avLst>
              <a:gd name="adj" fmla="val 29396"/>
            </a:avLst>
          </a:prstGeom>
          <a:ln>
            <a:solidFill>
              <a:schemeClr val="bg1"/>
            </a:solidFill>
          </a:ln>
          <a:effectLst>
            <a:innerShdw blurRad="368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 alerts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DD6EB0-D13D-FD08-3356-DEDD6D6577EA}"/>
              </a:ext>
            </a:extLst>
          </p:cNvPr>
          <p:cNvCxnSpPr>
            <a:cxnSpLocks/>
            <a:stCxn id="14" idx="6"/>
            <a:endCxn id="18" idx="1"/>
          </p:cNvCxnSpPr>
          <p:nvPr/>
        </p:nvCxnSpPr>
        <p:spPr>
          <a:xfrm>
            <a:off x="1019471" y="3350260"/>
            <a:ext cx="32956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FD8628-C9E9-296C-7803-19F275CE0FAC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2728251" y="3350260"/>
            <a:ext cx="375619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57AA0A-AA38-6158-6EFE-8CBE1DFA7D61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4843773" y="3350260"/>
            <a:ext cx="411482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245CE1-AAA9-F970-9DA5-7BC89E53F00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6875785" y="3350260"/>
            <a:ext cx="50926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E2BE434-1707-805F-A07D-4626246FE96B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4843773" y="1546859"/>
            <a:ext cx="360682" cy="1803402"/>
          </a:xfrm>
          <a:prstGeom prst="bentConnector3">
            <a:avLst>
              <a:gd name="adj1" fmla="val 4718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4BADEC9-BA10-F3E0-AE04-F022A33E62C5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4843773" y="3350261"/>
            <a:ext cx="360682" cy="197611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73B4E56-30CE-D9B0-86D3-11EF61243E96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 flipV="1">
            <a:off x="9033512" y="631669"/>
            <a:ext cx="742940" cy="271859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0A86FC11-B6A1-7482-EE93-E6B74C32A738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9033512" y="2038192"/>
            <a:ext cx="742940" cy="131206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F7F4DA1F-790F-DCD1-5193-82C9BC87D142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9033512" y="3350260"/>
            <a:ext cx="742940" cy="148002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2FFAB7A6-4F8B-CA92-D01C-46338E04720C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9033512" y="3350260"/>
            <a:ext cx="742940" cy="287607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Bank">
            <a:extLst>
              <a:ext uri="{FF2B5EF4-FFF2-40B4-BE49-F238E27FC236}">
                <a16:creationId xmlns:a16="http://schemas.microsoft.com/office/drawing/2014/main" id="{B3F6D7B4-42F6-F4A2-B648-32A393BC9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7638" y="2140575"/>
            <a:ext cx="722005" cy="7220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AD7174C-1B49-86A0-7DD6-B785F424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35" y="1860681"/>
            <a:ext cx="1080468" cy="1080468"/>
          </a:xfrm>
          <a:prstGeom prst="rect">
            <a:avLst/>
          </a:prstGeom>
        </p:spPr>
      </p:pic>
      <p:pic>
        <p:nvPicPr>
          <p:cNvPr id="94" name="Graphic 93" descr="Calculator">
            <a:extLst>
              <a:ext uri="{FF2B5EF4-FFF2-40B4-BE49-F238E27FC236}">
                <a16:creationId xmlns:a16="http://schemas.microsoft.com/office/drawing/2014/main" id="{41A789E8-4B74-85BA-906F-085B9FB4F8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60380" y="191769"/>
            <a:ext cx="640080" cy="640080"/>
          </a:xfrm>
          <a:prstGeom prst="rect">
            <a:avLst/>
          </a:prstGeom>
        </p:spPr>
      </p:pic>
      <p:pic>
        <p:nvPicPr>
          <p:cNvPr id="96" name="Graphic 95" descr="Laptop">
            <a:extLst>
              <a:ext uri="{FF2B5EF4-FFF2-40B4-BE49-F238E27FC236}">
                <a16:creationId xmlns:a16="http://schemas.microsoft.com/office/drawing/2014/main" id="{97170E6A-FFE2-20A1-71C3-12126278D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7064" y="6041389"/>
            <a:ext cx="676911" cy="67691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F62BEF-4498-DE71-65E3-B9850A1CFD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24" y="3837940"/>
            <a:ext cx="765806" cy="765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0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3636"/>
            </a:gs>
            <a:gs pos="80000">
              <a:srgbClr val="99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57069-D72E-E6D5-ABC4-EBEBB4BAA7BD}"/>
              </a:ext>
            </a:extLst>
          </p:cNvPr>
          <p:cNvGrpSpPr/>
          <p:nvPr/>
        </p:nvGrpSpPr>
        <p:grpSpPr>
          <a:xfrm>
            <a:off x="396240" y="1603851"/>
            <a:ext cx="10721339" cy="3621167"/>
            <a:chOff x="396240" y="1603851"/>
            <a:chExt cx="10721339" cy="3621167"/>
          </a:xfrm>
        </p:grpSpPr>
        <p:sp useBgFill="1">
          <p:nvSpPr>
            <p:cNvPr id="2" name="Oval 1">
              <a:extLst>
                <a:ext uri="{FF2B5EF4-FFF2-40B4-BE49-F238E27FC236}">
                  <a16:creationId xmlns:a16="http://schemas.microsoft.com/office/drawing/2014/main" id="{EAB20DB3-88DD-DC73-BDD7-17C93DF86C81}"/>
                </a:ext>
              </a:extLst>
            </p:cNvPr>
            <p:cNvSpPr/>
            <p:nvPr/>
          </p:nvSpPr>
          <p:spPr>
            <a:xfrm>
              <a:off x="396240" y="2499360"/>
              <a:ext cx="1601162" cy="166885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81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Graphic 2" descr="User">
              <a:extLst>
                <a:ext uri="{FF2B5EF4-FFF2-40B4-BE49-F238E27FC236}">
                  <a16:creationId xmlns:a16="http://schemas.microsoft.com/office/drawing/2014/main" id="{ED63C44F-7971-1339-7E8C-DD562E3D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480" y="2738200"/>
              <a:ext cx="1041400" cy="1041400"/>
            </a:xfrm>
            <a:prstGeom prst="rect">
              <a:avLst/>
            </a:prstGeom>
          </p:spPr>
        </p:pic>
        <p:sp useBgFill="1"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10411B0-C950-E9A3-32F7-67376E880031}"/>
                </a:ext>
              </a:extLst>
            </p:cNvPr>
            <p:cNvSpPr/>
            <p:nvPr/>
          </p:nvSpPr>
          <p:spPr>
            <a:xfrm>
              <a:off x="3233903" y="2693669"/>
              <a:ext cx="2321558" cy="128024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  <a:effectLst>
              <a:innerShdw blurRad="393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Expenses</a:t>
              </a:r>
            </a:p>
          </p:txBody>
        </p:sp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704B75-7D5C-AE44-7921-4454419F9EC3}"/>
                </a:ext>
              </a:extLst>
            </p:cNvPr>
            <p:cNvSpPr/>
            <p:nvPr/>
          </p:nvSpPr>
          <p:spPr>
            <a:xfrm>
              <a:off x="8796021" y="1603851"/>
              <a:ext cx="2321558" cy="128024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  <a:effectLst>
              <a:innerShdw blurRad="393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Financial management</a:t>
              </a:r>
            </a:p>
          </p:txBody>
        </p:sp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FEF5546-F00F-2CD9-67AE-A51B81B1BB3E}"/>
                </a:ext>
              </a:extLst>
            </p:cNvPr>
            <p:cNvSpPr/>
            <p:nvPr/>
          </p:nvSpPr>
          <p:spPr>
            <a:xfrm>
              <a:off x="8796021" y="3944778"/>
              <a:ext cx="2321558" cy="128024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  <a:effectLst>
              <a:innerShdw blurRad="393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Investment(Stock market prediction)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C1606E-08BE-FAC8-418B-B965FA686597}"/>
                </a:ext>
              </a:extLst>
            </p:cNvPr>
            <p:cNvCxnSpPr>
              <a:cxnSpLocks/>
              <a:stCxn id="2" idx="6"/>
              <a:endCxn id="4" idx="1"/>
            </p:cNvCxnSpPr>
            <p:nvPr/>
          </p:nvCxnSpPr>
          <p:spPr>
            <a:xfrm flipV="1">
              <a:off x="1997402" y="3333789"/>
              <a:ext cx="1236501" cy="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2C00C14-1788-385C-B5BD-CDCA1EF342F4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5555461" y="2243971"/>
              <a:ext cx="3240560" cy="1089818"/>
            </a:xfrm>
            <a:prstGeom prst="bentConnector3">
              <a:avLst>
                <a:gd name="adj1" fmla="val 74142"/>
              </a:avLst>
            </a:prstGeom>
            <a:ln w="158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 descr="mani&#10;">
              <a:extLst>
                <a:ext uri="{FF2B5EF4-FFF2-40B4-BE49-F238E27FC236}">
                  <a16:creationId xmlns:a16="http://schemas.microsoft.com/office/drawing/2014/main" id="{903A4A75-05AA-2BFE-B491-9600A18D7816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5555461" y="3333789"/>
              <a:ext cx="3240560" cy="1251109"/>
            </a:xfrm>
            <a:prstGeom prst="bentConnector3">
              <a:avLst>
                <a:gd name="adj1" fmla="val 74142"/>
              </a:avLst>
            </a:prstGeom>
            <a:ln w="158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5476A2-FE0F-1115-985D-3DB6F39648C4}"/>
                </a:ext>
              </a:extLst>
            </p:cNvPr>
            <p:cNvSpPr txBox="1"/>
            <p:nvPr/>
          </p:nvSpPr>
          <p:spPr>
            <a:xfrm>
              <a:off x="5982732" y="2961351"/>
              <a:ext cx="1618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Automatic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48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7C6C4A-F409-9A8A-F7A4-1A138C24F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24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35E0C-8571-BCFD-0710-14603A78D5DE}"/>
              </a:ext>
            </a:extLst>
          </p:cNvPr>
          <p:cNvSpPr txBox="1"/>
          <p:nvPr/>
        </p:nvSpPr>
        <p:spPr>
          <a:xfrm>
            <a:off x="4222059" y="5146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u="sng" dirty="0">
                <a:solidFill>
                  <a:schemeClr val="bg1"/>
                </a:solidFill>
                <a:effectLst/>
                <a:latin typeface="clcicgqyw0002obe2xroteu2c"/>
              </a:rPr>
              <a:t>Features of INFIN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00FA7-D273-1A25-9DDE-BBB148FE6D6E}"/>
              </a:ext>
            </a:extLst>
          </p:cNvPr>
          <p:cNvSpPr txBox="1"/>
          <p:nvPr/>
        </p:nvSpPr>
        <p:spPr>
          <a:xfrm>
            <a:off x="3344438" y="1652479"/>
            <a:ext cx="6096000" cy="14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clcicgqyw0002obe2xroteu2c"/>
              </a:rPr>
              <a:t>help users save money and make better financial </a:t>
            </a:r>
          </a:p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chemeClr val="bg1"/>
                </a:solidFill>
                <a:effectLst/>
                <a:latin typeface="clcicgqyw0002obe2xroteu2c"/>
              </a:rPr>
              <a:t>     decisions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lcicgqyw0002obe2xroteu2c"/>
              </a:rPr>
              <a:t>helps users track and manage their finances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9D197-B807-2298-9CED-C550F3612D6C}"/>
              </a:ext>
            </a:extLst>
          </p:cNvPr>
          <p:cNvSpPr txBox="1"/>
          <p:nvPr/>
        </p:nvSpPr>
        <p:spPr>
          <a:xfrm>
            <a:off x="3344438" y="3270418"/>
            <a:ext cx="61049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clcicgqyw0002obe2xroteu2c"/>
              </a:rPr>
              <a:t>The app can provide users with insights into their spending habits, helping them identify areas where they can reduce expenses and increase savings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DA4AB-7E70-FA18-DB88-32682724F49B}"/>
              </a:ext>
            </a:extLst>
          </p:cNvPr>
          <p:cNvSpPr txBox="1"/>
          <p:nvPr/>
        </p:nvSpPr>
        <p:spPr>
          <a:xfrm>
            <a:off x="3344438" y="4868969"/>
            <a:ext cx="59982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clcicgqyw0002obe2xroteu2c"/>
              </a:rPr>
              <a:t>It provides users with a comprehensive overview of their spending and allows them to create budgets, set spending limits, and monitor their progress</a:t>
            </a:r>
          </a:p>
        </p:txBody>
      </p:sp>
    </p:spTree>
    <p:extLst>
      <p:ext uri="{BB962C8B-B14F-4D97-AF65-F5344CB8AC3E}">
        <p14:creationId xmlns:p14="http://schemas.microsoft.com/office/powerpoint/2010/main" val="2597713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460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clcicgqyw0002obe2xroteu2c</vt:lpstr>
      <vt:lpstr>Lucida Sans</vt:lpstr>
      <vt:lpstr>Roboto</vt:lpstr>
      <vt:lpstr>Roboto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manikanta perumalla</dc:creator>
  <cp:lastModifiedBy>manikanta perumalla</cp:lastModifiedBy>
  <cp:revision>5</cp:revision>
  <dcterms:created xsi:type="dcterms:W3CDTF">2023-02-26T18:57:33Z</dcterms:created>
  <dcterms:modified xsi:type="dcterms:W3CDTF">2023-02-27T19:11:18Z</dcterms:modified>
</cp:coreProperties>
</file>